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CD59-D0CA-4D3F-A126-E8E38F6CDA34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E5CC8-E575-4494-B437-D8E12737AC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3E5CC8-E575-4494-B437-D8E12737ACA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B01A3-DB44-4BA8-9B49-0E4B4DBD4A08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D94FC-1244-4260-B4E4-04073A433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2885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The Italian Job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Team 3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Krista </a:t>
            </a:r>
            <a:r>
              <a:rPr lang="en-US" b="1" dirty="0" err="1" smtClean="0">
                <a:solidFill>
                  <a:schemeClr val="tx1"/>
                </a:solidFill>
              </a:rPr>
              <a:t>L’Abbate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Denise Lee</a:t>
            </a:r>
          </a:p>
          <a:p>
            <a:r>
              <a:rPr lang="en-US" b="1" dirty="0" err="1" smtClean="0">
                <a:solidFill>
                  <a:schemeClr val="tx1"/>
                </a:solidFill>
              </a:rPr>
              <a:t>Shimul</a:t>
            </a:r>
            <a:r>
              <a:rPr lang="en-US" b="1" dirty="0" smtClean="0">
                <a:solidFill>
                  <a:schemeClr val="tx1"/>
                </a:solidFill>
              </a:rPr>
              <a:t> Shah</a:t>
            </a:r>
          </a:p>
          <a:p>
            <a:r>
              <a:rPr lang="en-US" b="1" dirty="0" err="1" smtClean="0">
                <a:solidFill>
                  <a:schemeClr val="tx1"/>
                </a:solidFill>
              </a:rPr>
              <a:t>Dipa</a:t>
            </a:r>
            <a:r>
              <a:rPr lang="en-US" b="1" dirty="0" smtClean="0">
                <a:solidFill>
                  <a:schemeClr val="tx1"/>
                </a:solidFill>
              </a:rPr>
              <a:t> Sharif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Distance has to be less than or equal to 1 mile</a:t>
            </a:r>
          </a:p>
          <a:p>
            <a:r>
              <a:rPr lang="en-US" dirty="0" smtClean="0"/>
              <a:t>Price has to be less than or equal to $$$$</a:t>
            </a:r>
          </a:p>
          <a:p>
            <a:r>
              <a:rPr lang="en-US" dirty="0" smtClean="0"/>
              <a:t>Number of reviews has to be greater than or equal to 10</a:t>
            </a:r>
          </a:p>
          <a:p>
            <a:r>
              <a:rPr lang="en-US" dirty="0" smtClean="0"/>
              <a:t>Total number of restaurants selected has to be equal to 3</a:t>
            </a:r>
          </a:p>
          <a:p>
            <a:r>
              <a:rPr lang="en-US" dirty="0" smtClean="0"/>
              <a:t>Restaurant decision variable is binary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Parameters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57400"/>
            <a:ext cx="636537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76200"/>
            <a:ext cx="86868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534400" cy="1143000"/>
          </a:xfrm>
        </p:spPr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3382963"/>
          </a:xfrm>
        </p:spPr>
        <p:txBody>
          <a:bodyPr>
            <a:normAutofit/>
          </a:bodyPr>
          <a:lstStyle/>
          <a:p>
            <a:r>
              <a:rPr lang="en-US" sz="2800" dirty="0" err="1"/>
              <a:t>Antica</a:t>
            </a:r>
            <a:r>
              <a:rPr lang="en-US" sz="2800" dirty="0"/>
              <a:t> </a:t>
            </a:r>
            <a:r>
              <a:rPr lang="en-US" sz="2800" dirty="0" err="1"/>
              <a:t>Venezia</a:t>
            </a:r>
            <a:r>
              <a:rPr lang="en-US" sz="2800" dirty="0" smtClean="0"/>
              <a:t> (18 points)</a:t>
            </a:r>
          </a:p>
          <a:p>
            <a:r>
              <a:rPr lang="en-US" sz="2800" dirty="0" err="1"/>
              <a:t>Malatesta</a:t>
            </a:r>
            <a:r>
              <a:rPr lang="en-US" sz="2800" dirty="0"/>
              <a:t> </a:t>
            </a:r>
            <a:r>
              <a:rPr lang="en-US" sz="2800" dirty="0" err="1"/>
              <a:t>Trattoria</a:t>
            </a:r>
            <a:r>
              <a:rPr lang="en-US" sz="2800" dirty="0" smtClean="0"/>
              <a:t> (18 points)</a:t>
            </a:r>
          </a:p>
          <a:p>
            <a:r>
              <a:rPr lang="en-US" sz="2800" dirty="0" err="1"/>
              <a:t>Sanpanino</a:t>
            </a:r>
            <a:r>
              <a:rPr lang="en-US" sz="2800" dirty="0" smtClean="0"/>
              <a:t> (17 points)</a:t>
            </a: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7620000" cy="134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399" y="4267200"/>
            <a:ext cx="3886201" cy="241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9645"/>
            <a:ext cx="3124200" cy="467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838200" y="1447800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3886200" y="533400"/>
            <a:ext cx="3810000" cy="1905000"/>
          </a:xfrm>
          <a:prstGeom prst="wedgeRoundRectCallout">
            <a:avLst>
              <a:gd name="adj1" fmla="val -57197"/>
              <a:gd name="adj2" fmla="val 8717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/>
              <a:t>Avete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qualche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domanda</a:t>
            </a:r>
            <a:r>
              <a:rPr lang="en-US" sz="3200" b="1" dirty="0" smtClean="0"/>
              <a:t>?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906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000" dirty="0" smtClean="0"/>
              <a:t>Project Overview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Managerial Problem Definition 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Methodology (data sources, data collection, fields collected, metrics)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000" dirty="0" smtClean="0"/>
              <a:t>Formulation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Objective Function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Decision Variables</a:t>
            </a:r>
          </a:p>
          <a:p>
            <a:pPr lvl="1">
              <a:lnSpc>
                <a:spcPct val="90000"/>
              </a:lnSpc>
            </a:pPr>
            <a:r>
              <a:rPr lang="en-US" sz="3000" dirty="0" smtClean="0"/>
              <a:t>Constraints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000" dirty="0" smtClean="0"/>
              <a:t>Solution Methodology: The Model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000" dirty="0" smtClean="0"/>
              <a:t>Recommendation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000" dirty="0" smtClean="0"/>
              <a:t>Q &amp; A</a:t>
            </a:r>
          </a:p>
          <a:p>
            <a:pPr>
              <a:buNone/>
            </a:pPr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Managerial 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 a holiday party for Stern friends</a:t>
            </a:r>
          </a:p>
          <a:p>
            <a:r>
              <a:rPr lang="en-US" dirty="0" smtClean="0"/>
              <a:t>Determine 3 best restaurant </a:t>
            </a:r>
          </a:p>
          <a:p>
            <a:pPr>
              <a:buNone/>
            </a:pPr>
            <a:r>
              <a:rPr lang="en-US" dirty="0" smtClean="0"/>
              <a:t>	alternatives</a:t>
            </a:r>
          </a:p>
          <a:p>
            <a:r>
              <a:rPr lang="en-US" dirty="0" smtClean="0"/>
              <a:t>Italian food</a:t>
            </a:r>
          </a:p>
          <a:p>
            <a:r>
              <a:rPr lang="en-US" dirty="0" smtClean="0"/>
              <a:t>Close to Stern (distance)</a:t>
            </a:r>
          </a:p>
          <a:p>
            <a:r>
              <a:rPr lang="en-US" dirty="0" smtClean="0"/>
              <a:t>Best restaurant attributes  (food, </a:t>
            </a:r>
          </a:p>
          <a:p>
            <a:pPr>
              <a:buNone/>
            </a:pPr>
            <a:r>
              <a:rPr lang="en-US" dirty="0" smtClean="0"/>
              <a:t>	service, atmosphere, value)</a:t>
            </a:r>
          </a:p>
          <a:p>
            <a:r>
              <a:rPr lang="en-US" dirty="0" smtClean="0"/>
              <a:t>Affordable price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3429000"/>
            <a:ext cx="1238250" cy="159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304800"/>
            <a:ext cx="128399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83338" y="1676401"/>
            <a:ext cx="107966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5133975"/>
            <a:ext cx="120446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Data sources: </a:t>
            </a:r>
          </a:p>
          <a:p>
            <a:pPr lvl="1"/>
            <a:r>
              <a:rPr lang="en-US" dirty="0" smtClean="0"/>
              <a:t>Menupages.com </a:t>
            </a:r>
          </a:p>
          <a:p>
            <a:pPr lvl="1"/>
            <a:r>
              <a:rPr lang="en-US" dirty="0" err="1" smtClean="0"/>
              <a:t>google</a:t>
            </a:r>
            <a:r>
              <a:rPr lang="en-US" dirty="0" smtClean="0"/>
              <a:t> maps</a:t>
            </a:r>
          </a:p>
          <a:p>
            <a:r>
              <a:rPr lang="en-US" dirty="0" smtClean="0"/>
              <a:t>Data collection: restricted to Italian restaurants in the West Village </a:t>
            </a:r>
          </a:p>
          <a:p>
            <a:r>
              <a:rPr lang="en-US" dirty="0" smtClean="0"/>
              <a:t>Total = 32 restaurants to choose from</a:t>
            </a:r>
          </a:p>
          <a:p>
            <a:r>
              <a:rPr lang="en-US" dirty="0" smtClean="0"/>
              <a:t>Fields collected: value, food, service, atmosphere, price, # of reviews, distance.</a:t>
            </a:r>
          </a:p>
          <a:p>
            <a:r>
              <a:rPr lang="en-US" dirty="0" smtClean="0"/>
              <a:t>Metrics from 1 to 5 with 5 being highest.</a:t>
            </a:r>
          </a:p>
          <a:p>
            <a:pPr lvl="1"/>
            <a:r>
              <a:rPr lang="en-US" dirty="0" smtClean="0"/>
              <a:t>Value, food, service, atmosphere, price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8471240" cy="61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246" y="304800"/>
            <a:ext cx="8425754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Raw Data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8300" y="990600"/>
            <a:ext cx="5865813" cy="548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Maximize total points</a:t>
            </a:r>
          </a:p>
          <a:p>
            <a:pPr lvl="1"/>
            <a:r>
              <a:rPr lang="en-US" dirty="0" smtClean="0"/>
              <a:t>Total points </a:t>
            </a:r>
            <a:r>
              <a:rPr lang="en-US" dirty="0"/>
              <a:t> </a:t>
            </a:r>
            <a:r>
              <a:rPr lang="en-US" dirty="0" smtClean="0"/>
              <a:t>= value + service + atmosphere + food</a:t>
            </a:r>
          </a:p>
          <a:p>
            <a:pPr lvl="1"/>
            <a:r>
              <a:rPr lang="en-US" dirty="0" smtClean="0"/>
              <a:t>Maximum possible points = 20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restaurant or not</a:t>
            </a:r>
          </a:p>
          <a:p>
            <a:pPr lvl="1"/>
            <a:r>
              <a:rPr lang="en-US" dirty="0" smtClean="0"/>
              <a:t>Binary decision </a:t>
            </a:r>
          </a:p>
          <a:p>
            <a:pPr lvl="2"/>
            <a:r>
              <a:rPr lang="en-US" dirty="0" smtClean="0"/>
              <a:t>1 = yes</a:t>
            </a:r>
          </a:p>
          <a:p>
            <a:pPr lvl="2"/>
            <a:r>
              <a:rPr lang="en-US" dirty="0" smtClean="0"/>
              <a:t>0 = 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248</Words>
  <Application>Microsoft Office PowerPoint</Application>
  <PresentationFormat>On-screen Show (4:3)</PresentationFormat>
  <Paragraphs>72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Italian Job</vt:lpstr>
      <vt:lpstr>Outline</vt:lpstr>
      <vt:lpstr>Managerial Problem Definition</vt:lpstr>
      <vt:lpstr>Methodology</vt:lpstr>
      <vt:lpstr>Slide 5</vt:lpstr>
      <vt:lpstr>Slide 6</vt:lpstr>
      <vt:lpstr>Raw Data</vt:lpstr>
      <vt:lpstr>Objective Function</vt:lpstr>
      <vt:lpstr>Decision Variables</vt:lpstr>
      <vt:lpstr>Constraints</vt:lpstr>
      <vt:lpstr>Solver Parameters</vt:lpstr>
      <vt:lpstr>Slide 12</vt:lpstr>
      <vt:lpstr>Recommendation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40</cp:revision>
  <dcterms:created xsi:type="dcterms:W3CDTF">2009-11-30T20:07:30Z</dcterms:created>
  <dcterms:modified xsi:type="dcterms:W3CDTF">2009-12-07T20:59:12Z</dcterms:modified>
</cp:coreProperties>
</file>